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2" r:id="rId17"/>
    <p:sldId id="274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6930-DA2C-4E9D-9C40-462C45B66949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515A-0455-4CB4-B4F4-8E0F213188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404E-799F-449A-BFD3-99BE43521142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6F6-422B-47F9-B7A5-D546B1EA90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0F2D-6884-4685-9459-D0926CFB55F7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E276-7A86-4434-8BCF-58F1842FCD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A385-E541-4ACE-B064-68EBEE23ADC4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8EDA-CEBD-433D-8469-DF7DDAD7D5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B2A1-AB6B-4FA3-8E67-B7AEF8FEBE83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D6EC-6364-4A02-B6E9-F0AB1B6E33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E039-423C-48AC-A107-0C1069636A84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0458-D22B-4DED-95BB-806EF3341B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E209-6CD2-4275-A10B-47AB3BDE0A20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9D0A-089B-412C-A30B-1D5C591DAE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A5C2-ED08-4BE5-B653-19F7E02F5B9A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DA4B-9B08-4C31-A4C6-5CDE11E402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22F4-9E6E-4348-BC3E-F49106C46CE7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46DE-4223-40E2-99FE-A7AF61BE15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2189-A607-40AE-93C9-B19EE3C300C8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A984-33E5-4F6D-A09B-B2E923021C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4977-7E52-4666-AB4D-FF2E4909D756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1AEB-725B-4D6A-ACA7-AE182E5956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46BAB-CD30-4EBE-9D98-8C8E55CCB0CD}" type="datetimeFigureOut">
              <a:rPr lang="hr-HR"/>
              <a:pPr>
                <a:defRPr/>
              </a:pPr>
              <a:t>22.11.2013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ACF93-99C8-4BC8-B436-A281579493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60325"/>
            <a:ext cx="8843963" cy="1530350"/>
          </a:xfr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44488" y="1916113"/>
            <a:ext cx="8496300" cy="936625"/>
          </a:xfrm>
        </p:spPr>
        <p:txBody>
          <a:bodyPr/>
          <a:lstStyle/>
          <a:p>
            <a:pPr algn="ctr" eaLnBrk="1" hangingPunct="1"/>
            <a:r>
              <a:rPr lang="hr-HR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Energetska učinkovitost – KNX model</a:t>
            </a:r>
          </a:p>
          <a:p>
            <a:pPr eaLnBrk="1" hangingPunct="1"/>
            <a:endParaRPr lang="hr-HR" b="1" smtClean="0">
              <a:solidFill>
                <a:schemeClr val="tx1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541963"/>
            <a:ext cx="3716338" cy="111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915025" y="5872163"/>
            <a:ext cx="3094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solidFill>
                  <a:srgbClr val="000000"/>
                </a:solidFill>
                <a:latin typeface="Franklin Gothic Book" pitchFamily="34" charset="0"/>
              </a:rPr>
              <a:t>Strukovna škola Sisak</a:t>
            </a:r>
          </a:p>
          <a:p>
            <a:r>
              <a:rPr lang="hr-HR" sz="2000" b="1">
                <a:solidFill>
                  <a:srgbClr val="000000"/>
                </a:solidFill>
                <a:latin typeface="Franklin Gothic Book" pitchFamily="34" charset="0"/>
              </a:rPr>
              <a:t>Šk. god. 2012</a:t>
            </a:r>
            <a:r>
              <a:rPr lang="hr-HR" sz="2000" b="1">
                <a:solidFill>
                  <a:srgbClr val="000000"/>
                </a:solidFill>
              </a:rPr>
              <a:t>.</a:t>
            </a:r>
            <a:r>
              <a:rPr lang="hr-HR" sz="2000" b="1">
                <a:solidFill>
                  <a:srgbClr val="000000"/>
                </a:solidFill>
                <a:latin typeface="Franklin Gothic Book" pitchFamily="34" charset="0"/>
              </a:rPr>
              <a:t>/13</a:t>
            </a:r>
            <a:r>
              <a:rPr lang="hr-HR" sz="2000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2852738"/>
            <a:ext cx="295275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503863"/>
            <a:ext cx="1004887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541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2000" b="1" dirty="0"/>
              <a:t>Prednosti korištenja </a:t>
            </a:r>
            <a:r>
              <a:rPr lang="hr-HR" sz="2000" dirty="0"/>
              <a:t>KNX instalacija </a:t>
            </a:r>
            <a:r>
              <a:rPr lang="hr-HR" sz="2000" dirty="0" smtClean="0"/>
              <a:t>u</a:t>
            </a:r>
            <a:r>
              <a:rPr lang="pl-PL" sz="2000" dirty="0" smtClean="0"/>
              <a:t>odnosu </a:t>
            </a:r>
            <a:r>
              <a:rPr lang="pl-PL" sz="2000" dirty="0"/>
              <a:t>na konvencionalne instalacije </a:t>
            </a:r>
            <a:r>
              <a:rPr lang="pl-PL" sz="2000" dirty="0" smtClean="0"/>
              <a:t>su</a:t>
            </a:r>
            <a:r>
              <a:rPr lang="hr-HR" sz="2000" dirty="0" smtClean="0"/>
              <a:t>brojne:</a:t>
            </a:r>
            <a:br>
              <a:rPr lang="hr-HR" sz="2000" dirty="0" smtClean="0"/>
            </a:br>
            <a:endParaRPr lang="hr-HR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ušteda energije</a:t>
            </a:r>
            <a:endParaRPr lang="hr-HR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000" dirty="0" smtClean="0"/>
              <a:t>veća </a:t>
            </a:r>
            <a:r>
              <a:rPr lang="pl-PL" sz="2000" dirty="0"/>
              <a:t>sigurnost od provale i požara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jednostavna </a:t>
            </a:r>
            <a:r>
              <a:rPr lang="hr-HR" sz="2000" dirty="0"/>
              <a:t>nadogradnja KNX sustava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Jednostavna prilagođenost instalacije potrebama </a:t>
            </a:r>
            <a:r>
              <a:rPr lang="hr-HR" sz="2000" dirty="0"/>
              <a:t>potrošača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veći </a:t>
            </a:r>
            <a:r>
              <a:rPr lang="hr-HR" sz="2000" dirty="0"/>
              <a:t>komfor </a:t>
            </a:r>
            <a:r>
              <a:rPr lang="hr-HR" sz="2000" dirty="0" smtClean="0"/>
              <a:t>potrošača</a:t>
            </a:r>
            <a:endParaRPr lang="hr-HR" sz="2000" dirty="0"/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042988" y="35242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knx-iiI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5419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vi-VN" sz="2000" b="1" smtClean="0"/>
              <a:t>KNX je jedini protokol za upravljanje</a:t>
            </a:r>
            <a:r>
              <a:rPr lang="hr-HR" sz="2000" b="1" smtClean="0"/>
              <a:t> </a:t>
            </a:r>
            <a:r>
              <a:rPr lang="vi-VN" sz="2000" b="1" smtClean="0"/>
              <a:t>svim elementima u zgradarstvu</a:t>
            </a:r>
            <a:endParaRPr lang="hr-HR" sz="2000" smtClean="0"/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042988" y="35242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knx-iV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205038"/>
            <a:ext cx="3954463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0163"/>
            <a:ext cx="91440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924300" y="333375"/>
            <a:ext cx="151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knx-V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9750" y="352425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Događanja, mediji, intervjui, Slike ......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7416800" cy="454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Radni sastanci - radionice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775" y="1125538"/>
            <a:ext cx="51530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6925"/>
            <a:ext cx="4608513" cy="3470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643438" y="47117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b="1">
                <a:latin typeface="Franklin Gothic Book" pitchFamily="34" charset="0"/>
              </a:rPr>
              <a:t>1.radionica:</a:t>
            </a:r>
            <a:r>
              <a:rPr lang="pl-PL">
                <a:latin typeface="Franklin Gothic Book" pitchFamily="34" charset="0"/>
              </a:rPr>
              <a:t> 01.listopad  2012.</a:t>
            </a:r>
          </a:p>
          <a:p>
            <a:pPr algn="r"/>
            <a:r>
              <a:rPr lang="pl-PL">
                <a:latin typeface="Franklin Gothic Book" pitchFamily="34" charset="0"/>
              </a:rPr>
              <a:t>Elektrostrojarska obrtnička škola,Zagreb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07950" y="2587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Franklin Gothic Book" pitchFamily="34" charset="0"/>
              </a:rPr>
              <a:t>2.radionica:</a:t>
            </a:r>
            <a:r>
              <a:rPr lang="hr-HR">
                <a:latin typeface="Franklin Gothic Book" pitchFamily="34" charset="0"/>
              </a:rPr>
              <a:t> 17.listopad 2012.</a:t>
            </a:r>
          </a:p>
          <a:p>
            <a:r>
              <a:rPr lang="hr-HR">
                <a:latin typeface="Franklin Gothic Book" pitchFamily="34" charset="0"/>
              </a:rPr>
              <a:t>Strukovna škola Sisak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4105275"/>
            <a:ext cx="375126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Studijsko putovanje – amsterdam ise 2013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3860800"/>
            <a:ext cx="5270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988" y="1138238"/>
            <a:ext cx="4895850" cy="2911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1160463"/>
            <a:ext cx="4057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8" y="1138238"/>
            <a:ext cx="9055100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Edukacija nastavnika u centru knx hrvatska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8753475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3673475"/>
            <a:ext cx="44656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4688" y="3703638"/>
            <a:ext cx="46593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" y="222250"/>
            <a:ext cx="44656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6275" y="222250"/>
            <a:ext cx="46577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Certifikacija nastavnika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17671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25538"/>
            <a:ext cx="41957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Edukacija učenika – specijalistički modul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3548063"/>
            <a:ext cx="526891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196975"/>
            <a:ext cx="4992688" cy="3197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1166813"/>
            <a:ext cx="9088438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Dodijela knx certifikata učenicima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133475"/>
            <a:ext cx="41941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1136650"/>
            <a:ext cx="41306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4116388"/>
            <a:ext cx="41306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138613"/>
            <a:ext cx="47879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525" y="1017588"/>
            <a:ext cx="4237038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1850" y="1033463"/>
            <a:ext cx="4322763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3609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EU fond: 		 </a:t>
            </a:r>
            <a:r>
              <a:rPr lang="hr-HR" sz="2000" smtClean="0"/>
              <a:t>IPA komponenta IV – Razvoj ljudskih potencijala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Ime projekta: 	 	</a:t>
            </a:r>
            <a:r>
              <a:rPr lang="hr-HR" sz="2000" smtClean="0"/>
              <a:t>Energetska učinkovitost – KNX model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hr-HR" sz="2000" b="1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Nositelj projekta: 	</a:t>
            </a:r>
            <a:r>
              <a:rPr lang="hr-HR" sz="2000" smtClean="0"/>
              <a:t>Elektrostrojarska obrtnička škola, Zagreb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hr-HR" sz="2000" b="1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Partneri na projektu: 	</a:t>
            </a:r>
            <a:r>
              <a:rPr lang="hr-HR" sz="2000" smtClean="0"/>
              <a:t>¤ Strukovna  škola  Sisak, Sisak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/>
            </a:r>
            <a:br>
              <a:rPr lang="hr-HR" sz="2000" b="1" smtClean="0"/>
            </a:br>
            <a:r>
              <a:rPr lang="hr-HR" sz="2000" b="1" smtClean="0"/>
              <a:t>			</a:t>
            </a:r>
            <a:r>
              <a:rPr lang="hr-HR" sz="2000" smtClean="0"/>
              <a:t>¤</a:t>
            </a:r>
            <a:r>
              <a:rPr lang="hr-HR" sz="2000" b="1" smtClean="0"/>
              <a:t> </a:t>
            </a:r>
            <a:r>
              <a:rPr lang="hr-HR" sz="2000" smtClean="0"/>
              <a:t>Graditeljska tehnička škola, Zagreb </a:t>
            </a:r>
            <a:br>
              <a:rPr lang="hr-HR" sz="2000" smtClean="0"/>
            </a:br>
            <a:r>
              <a:rPr lang="hr-HR" sz="2000" smtClean="0"/>
              <a:t/>
            </a:r>
            <a:br>
              <a:rPr lang="hr-HR" sz="2000" smtClean="0"/>
            </a:br>
            <a:r>
              <a:rPr lang="hr-HR" sz="2000" smtClean="0"/>
              <a:t>			¤ Grad Zagreb – Gradski ured za obrazovanje </a:t>
            </a:r>
            <a:br>
              <a:rPr lang="hr-HR" sz="2000" smtClean="0"/>
            </a:br>
            <a:r>
              <a:rPr lang="hr-HR" sz="2000" smtClean="0"/>
              <a:t>                                                                        kulturu i šport </a:t>
            </a:r>
            <a:br>
              <a:rPr lang="hr-HR" sz="2000" smtClean="0"/>
            </a:br>
            <a:r>
              <a:rPr lang="hr-HR" sz="2000" smtClean="0"/>
              <a:t/>
            </a:r>
            <a:br>
              <a:rPr lang="hr-HR" sz="2000" smtClean="0"/>
            </a:br>
            <a:r>
              <a:rPr lang="hr-HR" sz="2000" smtClean="0"/>
              <a:t>			¤ KNX Hrvatska.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124075" y="333375"/>
            <a:ext cx="453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PROJECT   INFO - 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>
                <a:latin typeface="Algerian" pitchFamily="82" charset="0"/>
              </a:rPr>
              <a:t>mediji</a:t>
            </a:r>
          </a:p>
        </p:txBody>
      </p:sp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515938" y="1412875"/>
            <a:ext cx="811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Franklin Gothic Book" pitchFamily="34" charset="0"/>
              </a:rPr>
              <a:t>Intervju s članovima projektnog tima na radio postaji HR1, emisija: Izvan okvira 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97138" y="22050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395288" y="3213100"/>
            <a:ext cx="523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Franklin Gothic Book" pitchFamily="34" charset="0"/>
              </a:rPr>
              <a:t>Završna konferencija za medije u ESOŠ Zagreb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1425"/>
            <a:ext cx="3967162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789363"/>
            <a:ext cx="39751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6423" y="2204864"/>
            <a:ext cx="106927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KLIK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917700" y="2319338"/>
            <a:ext cx="360363" cy="347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3609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Članovi projektnog tima: 		</a:t>
            </a:r>
            <a:r>
              <a:rPr lang="hr-HR" sz="2000" smtClean="0"/>
              <a:t>Ivančica Žamarija, profesor</a:t>
            </a:r>
            <a:br>
              <a:rPr lang="hr-HR" sz="2000" smtClean="0"/>
            </a:br>
            <a:r>
              <a:rPr lang="hr-HR" sz="2000" smtClean="0"/>
              <a:t>(Strukovna škola Sisak)		Vladimir Todorović, profesor</a:t>
            </a:r>
            <a:br>
              <a:rPr lang="hr-HR" sz="2000" smtClean="0"/>
            </a:br>
            <a:r>
              <a:rPr lang="hr-HR" sz="2000" smtClean="0"/>
              <a:t>				Ivica Beloglavec, ravnatelj</a:t>
            </a:r>
            <a:br>
              <a:rPr lang="hr-HR" sz="2000" smtClean="0"/>
            </a:b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	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Ciljna skupina: 	</a:t>
            </a:r>
            <a:r>
              <a:rPr lang="hr-HR" sz="2000" smtClean="0"/>
              <a:t>		Učenici 3. i 4. razreda građevinskih </a:t>
            </a:r>
            <a:br>
              <a:rPr lang="hr-HR" sz="2000" smtClean="0"/>
            </a:br>
            <a:r>
              <a:rPr lang="hr-HR" sz="2000" smtClean="0"/>
              <a:t>                                                  	tehničara Strukovne škole Sisak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Rok provedbe: 		 	</a:t>
            </a:r>
            <a:r>
              <a:rPr lang="hr-HR" sz="2000" smtClean="0"/>
              <a:t>12 mjeseci (21.9.2012. - 21.9.2013.)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hr-HR" sz="2000" b="1" smtClean="0"/>
              <a:t>Iznos projekta:			</a:t>
            </a:r>
            <a:r>
              <a:rPr lang="hr-HR" sz="2000" smtClean="0"/>
              <a:t>170.000,0 €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124075" y="333375"/>
            <a:ext cx="453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PROJECT   INFO - II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3609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vi-VN" sz="2000" b="1" smtClean="0"/>
              <a:t>Opći cilj projekta </a:t>
            </a:r>
            <a:r>
              <a:rPr lang="vi-VN" sz="2000" smtClean="0"/>
              <a:t>je pojačati uvođenje</a:t>
            </a:r>
            <a:r>
              <a:rPr lang="hr-HR" sz="2000" smtClean="0"/>
              <a:t> </a:t>
            </a:r>
            <a:r>
              <a:rPr lang="vi-VN" sz="2000" smtClean="0"/>
              <a:t>suvremenih i inovativnih sadržaja/obilježja</a:t>
            </a:r>
            <a:r>
              <a:rPr lang="hr-HR" sz="2000" smtClean="0"/>
              <a:t> </a:t>
            </a:r>
            <a:r>
              <a:rPr lang="vi-VN" sz="2000" smtClean="0"/>
              <a:t>u nastavu u strukovnim školama unutar</a:t>
            </a:r>
            <a:r>
              <a:rPr lang="hr-HR" sz="2000" smtClean="0"/>
              <a:t> </a:t>
            </a:r>
            <a:r>
              <a:rPr lang="vi-VN" sz="2000" smtClean="0"/>
              <a:t>postojećeg</a:t>
            </a:r>
            <a:r>
              <a:rPr lang="hr-HR" sz="2000" smtClean="0"/>
              <a:t/>
            </a:r>
            <a:br>
              <a:rPr lang="hr-HR" sz="2000" smtClean="0"/>
            </a:br>
            <a:r>
              <a:rPr lang="hr-HR" sz="2000" smtClean="0"/>
              <a:t/>
            </a:r>
            <a:br>
              <a:rPr lang="hr-HR" sz="2000" smtClean="0"/>
            </a:br>
            <a:r>
              <a:rPr lang="vi-VN" sz="2000" smtClean="0"/>
              <a:t>sustava strukovnog obrazovanja</a:t>
            </a:r>
            <a:r>
              <a:rPr lang="hr-HR" sz="2000" smtClean="0"/>
              <a:t> </a:t>
            </a:r>
            <a:r>
              <a:rPr lang="vi-VN" sz="2000" smtClean="0"/>
              <a:t>i osposobljavanja u skladu sa Zakonom</a:t>
            </a:r>
            <a:r>
              <a:rPr lang="hr-HR" sz="2000" smtClean="0"/>
              <a:t> </a:t>
            </a:r>
            <a:r>
              <a:rPr lang="vi-VN" sz="2000" smtClean="0"/>
              <a:t>o odgoju i obrazovanju u osnovnoj i</a:t>
            </a:r>
            <a:r>
              <a:rPr lang="hr-HR" sz="2000" smtClean="0"/>
              <a:t> </a:t>
            </a:r>
            <a:r>
              <a:rPr lang="vi-VN" sz="2000" smtClean="0"/>
              <a:t>srednjoj školi, s ciljem osiguranja njihove</a:t>
            </a:r>
            <a:r>
              <a:rPr lang="hr-HR" sz="2000" smtClean="0"/>
              <a:t> </a:t>
            </a:r>
            <a:r>
              <a:rPr lang="vi-VN" sz="2000" smtClean="0"/>
              <a:t>relevantnosti/prilagodljivosti na tržištu</a:t>
            </a:r>
            <a:r>
              <a:rPr lang="hr-HR" sz="2000" smtClean="0"/>
              <a:t> </a:t>
            </a:r>
            <a:r>
              <a:rPr lang="vi-VN" sz="2000" smtClean="0"/>
              <a:t>rada, povećanja </a:t>
            </a:r>
            <a:r>
              <a:rPr lang="hr-HR" sz="2000" smtClean="0"/>
              <a:t/>
            </a:r>
            <a:br>
              <a:rPr lang="hr-HR" sz="2000" smtClean="0"/>
            </a:br>
            <a:r>
              <a:rPr lang="hr-HR" sz="2000" smtClean="0"/>
              <a:t/>
            </a:r>
            <a:br>
              <a:rPr lang="hr-HR" sz="2000" smtClean="0"/>
            </a:br>
            <a:r>
              <a:rPr lang="vi-VN" sz="2000" smtClean="0"/>
              <a:t>kapaciteta za pružanje</a:t>
            </a:r>
            <a:r>
              <a:rPr lang="hr-HR" sz="2000" smtClean="0"/>
              <a:t> </a:t>
            </a:r>
            <a:r>
              <a:rPr lang="vi-VN" sz="2000" smtClean="0"/>
              <a:t>suvremene školske praktične nastave</a:t>
            </a:r>
            <a:r>
              <a:rPr lang="hr-HR" sz="2000" smtClean="0"/>
              <a:t> </a:t>
            </a:r>
            <a:r>
              <a:rPr lang="vi-VN" sz="2000" smtClean="0"/>
              <a:t>te ispunjavanja potreba gospodarstva</a:t>
            </a:r>
            <a:r>
              <a:rPr lang="hr-HR" sz="2000" smtClean="0"/>
              <a:t> </a:t>
            </a:r>
            <a:r>
              <a:rPr lang="vi-VN" sz="2000" smtClean="0"/>
              <a:t>utemeljenog na znanju.</a:t>
            </a:r>
            <a:endParaRPr lang="hr-HR" sz="2000" smtClean="0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124075" y="333375"/>
            <a:ext cx="453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CILJ PROJEKTA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36098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Razvijanje i provođenje sadržaja </a:t>
            </a:r>
            <a:r>
              <a:rPr lang="hr-HR" sz="2000" dirty="0"/>
              <a:t>o energetskoj učinkovitosti </a:t>
            </a:r>
            <a:r>
              <a:rPr lang="hr-HR" sz="2000" dirty="0" smtClean="0"/>
              <a:t>za </a:t>
            </a:r>
            <a:r>
              <a:rPr lang="hr-HR" sz="2000" dirty="0"/>
              <a:t>učenike strukovnih škola prema </a:t>
            </a:r>
            <a:r>
              <a:rPr lang="hr-HR" sz="2000" dirty="0" smtClean="0"/>
              <a:t>KNX protokolu</a:t>
            </a:r>
            <a:br>
              <a:rPr lang="hr-HR" sz="2000" dirty="0" smtClean="0"/>
            </a:br>
            <a:endParaRPr lang="hr-HR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Povećavanje </a:t>
            </a:r>
            <a:r>
              <a:rPr lang="hr-HR" sz="2000" dirty="0"/>
              <a:t>relevantnosti učenika </a:t>
            </a:r>
            <a:r>
              <a:rPr lang="hr-HR" sz="2000" dirty="0" smtClean="0"/>
              <a:t>na tržištu rada</a:t>
            </a:r>
            <a:br>
              <a:rPr lang="hr-HR" sz="2000" dirty="0" smtClean="0"/>
            </a:br>
            <a:endParaRPr lang="hr-HR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/>
              <a:t>I</a:t>
            </a:r>
            <a:r>
              <a:rPr lang="hr-HR" sz="2000" dirty="0" smtClean="0"/>
              <a:t>spunjavanje </a:t>
            </a:r>
            <a:r>
              <a:rPr lang="hr-HR" sz="2000" dirty="0"/>
              <a:t>potreba </a:t>
            </a:r>
            <a:r>
              <a:rPr lang="hr-HR" sz="2000" dirty="0" smtClean="0"/>
              <a:t>gospodarstva utemeljenog </a:t>
            </a:r>
            <a:r>
              <a:rPr lang="hr-HR" sz="2000" dirty="0"/>
              <a:t>na znanju uz </a:t>
            </a:r>
            <a:r>
              <a:rPr lang="hr-HR" sz="2000" dirty="0" smtClean="0"/>
              <a:t>povećavanje svijesti </a:t>
            </a:r>
            <a:r>
              <a:rPr lang="hr-HR" sz="2000" dirty="0"/>
              <a:t>o održivom </a:t>
            </a:r>
            <a:r>
              <a:rPr lang="hr-HR" sz="2000" dirty="0" smtClean="0"/>
              <a:t>razvoju</a:t>
            </a:r>
            <a:br>
              <a:rPr lang="hr-HR" sz="2000" dirty="0" smtClean="0"/>
            </a:br>
            <a:endParaRPr lang="hr-HR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/>
              <a:t>P</a:t>
            </a:r>
            <a:r>
              <a:rPr lang="hr-HR" sz="2000" dirty="0" smtClean="0"/>
              <a:t>oboljšati </a:t>
            </a:r>
            <a:r>
              <a:rPr lang="hr-HR" sz="2000" dirty="0"/>
              <a:t>opremljenost </a:t>
            </a:r>
            <a:r>
              <a:rPr lang="hr-HR" sz="2000" dirty="0" smtClean="0"/>
              <a:t>školskih praktikuma </a:t>
            </a:r>
            <a:r>
              <a:rPr lang="hr-HR" sz="2000" dirty="0"/>
              <a:t>opremom koja </a:t>
            </a:r>
            <a:r>
              <a:rPr lang="hr-HR" sz="2000" dirty="0" smtClean="0"/>
              <a:t>omogućava suvremeno </a:t>
            </a:r>
            <a:r>
              <a:rPr lang="hr-HR" sz="2000" dirty="0"/>
              <a:t>strukovno </a:t>
            </a:r>
            <a:r>
              <a:rPr lang="hr-HR" sz="2000" dirty="0" smtClean="0"/>
              <a:t>obrazovanje</a:t>
            </a:r>
            <a:br>
              <a:rPr lang="hr-HR" sz="2000" dirty="0" smtClean="0"/>
            </a:br>
            <a:endParaRPr lang="hr-HR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Pripremiti nastavnike za provođenje suvremene </a:t>
            </a:r>
            <a:r>
              <a:rPr lang="hr-HR" sz="2000" dirty="0"/>
              <a:t>praktične nastave </a:t>
            </a:r>
            <a:r>
              <a:rPr lang="hr-HR" sz="2000" dirty="0" smtClean="0"/>
              <a:t>i povećavanje </a:t>
            </a:r>
            <a:r>
              <a:rPr lang="hr-HR" sz="2000" dirty="0"/>
              <a:t>energetske učinkovitosti</a:t>
            </a:r>
            <a:endParaRPr lang="hr-HR" sz="2000" dirty="0" smtClean="0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07950" y="44450"/>
            <a:ext cx="88566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Očekivani rezultati nakon provedbe</a:t>
            </a:r>
          </a:p>
          <a:p>
            <a:pPr algn="ctr"/>
            <a:r>
              <a:rPr lang="hr-HR" sz="3200">
                <a:latin typeface="Algerian" pitchFamily="82" charset="0"/>
              </a:rPr>
              <a:t>projekta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541962"/>
          </a:xfrm>
        </p:spPr>
        <p:txBody>
          <a:bodyPr/>
          <a:lstStyle/>
          <a:p>
            <a:pPr eaLnBrk="1" hangingPunct="1"/>
            <a:r>
              <a:rPr lang="es-ES_tradnl" sz="2000" smtClean="0"/>
              <a:t>Analiza trenutačnih nastavnih programa i očekivanih ishoda </a:t>
            </a:r>
            <a:endParaRPr lang="hr-HR" sz="2000" smtClean="0"/>
          </a:p>
          <a:p>
            <a:pPr eaLnBrk="1" hangingPunct="1"/>
            <a:r>
              <a:rPr lang="es-ES_tradnl" sz="2000" smtClean="0"/>
              <a:t>Studijsko putovanje</a:t>
            </a:r>
            <a:endParaRPr lang="hr-HR" sz="2000" smtClean="0"/>
          </a:p>
          <a:p>
            <a:pPr eaLnBrk="1" hangingPunct="1"/>
            <a:r>
              <a:rPr lang="es-ES_tradnl" sz="2000" smtClean="0"/>
              <a:t>Izrada modularnog sadržaja (osnovni modul i specijalistički modul)</a:t>
            </a:r>
            <a:endParaRPr lang="hr-HR" sz="2000" smtClean="0"/>
          </a:p>
          <a:p>
            <a:pPr eaLnBrk="1" hangingPunct="1"/>
            <a:r>
              <a:rPr lang="es-ES_tradnl" sz="2000" smtClean="0"/>
              <a:t>Izrada literature za oba modula</a:t>
            </a:r>
            <a:endParaRPr lang="hr-HR" sz="2000" smtClean="0"/>
          </a:p>
          <a:p>
            <a:pPr eaLnBrk="1" hangingPunct="1"/>
            <a:r>
              <a:rPr lang="es-ES_tradnl" sz="2000" smtClean="0"/>
              <a:t>Nabava opreme za laboratorije (ESOŠ, </a:t>
            </a:r>
            <a:r>
              <a:rPr lang="hr-HR" sz="2000" smtClean="0"/>
              <a:t>S</a:t>
            </a:r>
            <a:r>
              <a:rPr lang="es-ES_tradnl" sz="2000" smtClean="0"/>
              <a:t>ŠS) i demonstraciju (GŠZ)</a:t>
            </a:r>
            <a:endParaRPr lang="hr-HR" sz="2000" smtClean="0"/>
          </a:p>
          <a:p>
            <a:pPr eaLnBrk="1" hangingPunct="1"/>
            <a:r>
              <a:rPr lang="es-ES_tradnl" sz="2000" smtClean="0"/>
              <a:t>Obrazovanje nastavnika - trenera</a:t>
            </a:r>
            <a:endParaRPr lang="hr-HR" sz="2000" smtClean="0"/>
          </a:p>
          <a:p>
            <a:pPr eaLnBrk="1" hangingPunct="1"/>
            <a:r>
              <a:rPr lang="es-ES_tradnl" sz="2000" smtClean="0"/>
              <a:t>Provedba specijalističkog modula na jednom naraštaju učenika u ESOŠ i </a:t>
            </a:r>
            <a:r>
              <a:rPr lang="hr-HR" sz="2000" smtClean="0"/>
              <a:t>S</a:t>
            </a:r>
            <a:r>
              <a:rPr lang="es-ES_tradnl" sz="2000" smtClean="0"/>
              <a:t>ŠS</a:t>
            </a:r>
            <a:endParaRPr lang="hr-HR" sz="2000" smtClean="0"/>
          </a:p>
          <a:p>
            <a:pPr eaLnBrk="1" hangingPunct="1"/>
            <a:r>
              <a:rPr lang="es-ES_tradnl" sz="2000" smtClean="0"/>
              <a:t>Provedba osnovnog modula za nastavnike, ravnatelje i učenike srednjih tehničkih škola Grada Zagreba</a:t>
            </a:r>
            <a:endParaRPr lang="hr-HR" sz="2000" smtClean="0"/>
          </a:p>
          <a:p>
            <a:pPr eaLnBrk="1" hangingPunct="1"/>
            <a:r>
              <a:rPr lang="es-ES_tradnl" sz="2000" smtClean="0"/>
              <a:t>Certifikacija osnovnog modula</a:t>
            </a:r>
            <a:endParaRPr lang="hr-HR" sz="2000" smtClean="0"/>
          </a:p>
          <a:p>
            <a:pPr eaLnBrk="1" hangingPunct="1"/>
            <a:r>
              <a:rPr lang="es-ES_tradnl" sz="2000" smtClean="0"/>
              <a:t>Objavljivanje i publiciranje ishoda</a:t>
            </a:r>
            <a:endParaRPr lang="hr-HR" sz="2000" smtClean="0"/>
          </a:p>
          <a:p>
            <a:pPr eaLnBrk="1" hangingPunct="1"/>
            <a:r>
              <a:rPr lang="es-ES_tradnl" sz="2000" smtClean="0"/>
              <a:t>Administracija projekta</a:t>
            </a:r>
            <a:endParaRPr lang="hr-HR" sz="2000" smtClean="0"/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42988" y="35242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Glavne aktivnosti  projekta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704850" y="5949950"/>
            <a:ext cx="55959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Franklin Gothic Book" pitchFamily="34" charset="0"/>
              </a:rPr>
              <a:t>ESOŠ – Elektrostrojarska obrtnička škola Zagreb, </a:t>
            </a:r>
            <a:br>
              <a:rPr lang="hr-HR">
                <a:latin typeface="Franklin Gothic Book" pitchFamily="34" charset="0"/>
              </a:rPr>
            </a:br>
            <a:r>
              <a:rPr lang="hr-HR">
                <a:latin typeface="Franklin Gothic Book" pitchFamily="34" charset="0"/>
              </a:rPr>
              <a:t>SŠS – Strukovna škola Sisak,</a:t>
            </a:r>
          </a:p>
          <a:p>
            <a:r>
              <a:rPr lang="hr-HR">
                <a:latin typeface="Franklin Gothic Book" pitchFamily="34" charset="0"/>
              </a:rPr>
              <a:t>GŠZ – Graditeljska tehnička škola Zagreb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3050" y="5949950"/>
            <a:ext cx="8620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541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sz="2000" b="1" dirty="0" err="1"/>
              <a:t>Energetska</a:t>
            </a:r>
            <a:r>
              <a:rPr lang="es-ES_tradnl" sz="2000" b="1" dirty="0"/>
              <a:t> </a:t>
            </a:r>
            <a:r>
              <a:rPr lang="es-ES_tradnl" sz="2000" b="1" dirty="0" err="1"/>
              <a:t>učinkovitosti</a:t>
            </a:r>
            <a:r>
              <a:rPr lang="es-ES_tradnl" sz="2000" b="1" dirty="0"/>
              <a:t> </a:t>
            </a:r>
            <a:r>
              <a:rPr lang="es-ES_tradnl" sz="2000" b="1" dirty="0" err="1"/>
              <a:t>ima</a:t>
            </a:r>
            <a:r>
              <a:rPr lang="es-ES_tradnl" sz="2000" b="1" dirty="0"/>
              <a:t> </a:t>
            </a:r>
            <a:r>
              <a:rPr lang="es-ES_tradnl" sz="2000" b="1" dirty="0" err="1" smtClean="0"/>
              <a:t>sljedeće</a:t>
            </a:r>
            <a:r>
              <a:rPr lang="hr-HR" sz="2000" b="1" dirty="0" smtClean="0"/>
              <a:t> </a:t>
            </a:r>
            <a:r>
              <a:rPr lang="es-ES_tradnl" sz="2000" b="1" dirty="0" err="1" smtClean="0"/>
              <a:t>zadatke</a:t>
            </a:r>
            <a:r>
              <a:rPr lang="es-ES_tradnl" sz="2000" b="1" dirty="0" smtClean="0"/>
              <a:t>: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es-ES_tradnl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_tradnl" sz="2000" dirty="0" err="1" smtClean="0"/>
              <a:t>djelotvorno</a:t>
            </a:r>
            <a:r>
              <a:rPr lang="es-ES_tradnl" sz="2000" dirty="0" smtClean="0"/>
              <a:t> </a:t>
            </a:r>
            <a:r>
              <a:rPr lang="es-ES_tradnl" sz="2000" dirty="0" err="1"/>
              <a:t>korištenje</a:t>
            </a:r>
            <a:r>
              <a:rPr lang="es-ES_tradnl" sz="2000" dirty="0"/>
              <a:t> </a:t>
            </a:r>
            <a:r>
              <a:rPr lang="es-ES_tradnl" sz="2000" dirty="0" err="1"/>
              <a:t>svih</a:t>
            </a:r>
            <a:r>
              <a:rPr lang="es-ES_tradnl" sz="2000" dirty="0"/>
              <a:t> </a:t>
            </a:r>
            <a:r>
              <a:rPr lang="es-ES_tradnl" sz="2000" dirty="0" err="1" smtClean="0"/>
              <a:t>oblika</a:t>
            </a:r>
            <a:r>
              <a:rPr lang="hr-HR" sz="2000" dirty="0" smtClean="0"/>
              <a:t> </a:t>
            </a:r>
            <a:r>
              <a:rPr lang="es-ES_tradnl" sz="2000" dirty="0" err="1" smtClean="0"/>
              <a:t>energije</a:t>
            </a:r>
            <a:r>
              <a:rPr lang="es-ES_tradnl" sz="2000" dirty="0" smtClean="0"/>
              <a:t> </a:t>
            </a:r>
            <a:r>
              <a:rPr lang="es-ES_tradnl" sz="2000" dirty="0"/>
              <a:t>u </a:t>
            </a:r>
            <a:r>
              <a:rPr lang="es-ES_tradnl" sz="2000" dirty="0" err="1"/>
              <a:t>svim</a:t>
            </a:r>
            <a:r>
              <a:rPr lang="es-ES_tradnl" sz="2000" dirty="0"/>
              <a:t> </a:t>
            </a:r>
            <a:r>
              <a:rPr lang="es-ES_tradnl" sz="2000" dirty="0" err="1"/>
              <a:t>područjima</a:t>
            </a:r>
            <a:r>
              <a:rPr lang="es-ES_tradnl" sz="2000" dirty="0"/>
              <a:t> </a:t>
            </a:r>
            <a:r>
              <a:rPr lang="es-ES_tradnl" sz="2000" dirty="0" err="1" smtClean="0"/>
              <a:t>ljudskog</a:t>
            </a:r>
            <a:r>
              <a:rPr lang="hr-HR" sz="2000" dirty="0" smtClean="0"/>
              <a:t>    </a:t>
            </a:r>
            <a:r>
              <a:rPr lang="es-ES_tradnl" sz="2000" dirty="0" err="1" smtClean="0"/>
              <a:t>života</a:t>
            </a:r>
            <a:r>
              <a:rPr lang="es-ES_tradnl" sz="2000" dirty="0" smtClean="0"/>
              <a:t> </a:t>
            </a:r>
            <a:r>
              <a:rPr lang="es-ES_tradnl" sz="2000" dirty="0"/>
              <a:t>i </a:t>
            </a:r>
            <a:r>
              <a:rPr lang="es-ES_tradnl" sz="2000" dirty="0" err="1" smtClean="0"/>
              <a:t>djelovanja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es-ES_tradnl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_tradnl" sz="2000" dirty="0" err="1" smtClean="0"/>
              <a:t>korištenje</a:t>
            </a:r>
            <a:r>
              <a:rPr lang="es-ES_tradnl" sz="2000" dirty="0" smtClean="0"/>
              <a:t> </a:t>
            </a:r>
            <a:r>
              <a:rPr lang="es-ES_tradnl" sz="2000" dirty="0" err="1"/>
              <a:t>minimalnih</a:t>
            </a:r>
            <a:r>
              <a:rPr lang="es-ES_tradnl" sz="2000" dirty="0"/>
              <a:t> </a:t>
            </a:r>
            <a:r>
              <a:rPr lang="es-ES_tradnl" sz="2000" dirty="0" err="1"/>
              <a:t>količina</a:t>
            </a:r>
            <a:r>
              <a:rPr lang="es-ES_tradnl" sz="2000" dirty="0"/>
              <a:t> </a:t>
            </a:r>
            <a:r>
              <a:rPr lang="es-ES_tradnl" sz="2000" dirty="0" err="1" smtClean="0"/>
              <a:t>energije</a:t>
            </a:r>
            <a:r>
              <a:rPr lang="hr-HR" sz="2000" dirty="0" smtClean="0"/>
              <a:t> </a:t>
            </a:r>
            <a:r>
              <a:rPr lang="es-ES_tradnl" sz="2000" dirty="0" err="1" smtClean="0"/>
              <a:t>potrebnih</a:t>
            </a:r>
            <a:r>
              <a:rPr lang="es-ES_tradnl" sz="2000" dirty="0" smtClean="0"/>
              <a:t> </a:t>
            </a:r>
            <a:r>
              <a:rPr lang="es-ES_tradnl" sz="2000" dirty="0" err="1"/>
              <a:t>za</a:t>
            </a:r>
            <a:r>
              <a:rPr lang="es-ES_tradnl" sz="2000" dirty="0"/>
              <a:t> </a:t>
            </a:r>
            <a:r>
              <a:rPr lang="es-ES_tradnl" sz="2000" dirty="0" err="1"/>
              <a:t>zadovoljenje</a:t>
            </a:r>
            <a:r>
              <a:rPr lang="es-ES_tradnl" sz="2000" dirty="0"/>
              <a:t> </a:t>
            </a:r>
            <a:r>
              <a:rPr lang="es-ES_tradnl" sz="2000" dirty="0" err="1" smtClean="0"/>
              <a:t>različitih</a:t>
            </a:r>
            <a:r>
              <a:rPr lang="hr-HR" sz="2000" dirty="0" smtClean="0"/>
              <a:t> </a:t>
            </a:r>
            <a:r>
              <a:rPr lang="es-ES_tradnl" sz="2000" dirty="0" err="1" smtClean="0"/>
              <a:t>potreba</a:t>
            </a:r>
            <a:r>
              <a:rPr lang="es-ES_tradnl" sz="2000" dirty="0" smtClean="0"/>
              <a:t> </a:t>
            </a:r>
            <a:r>
              <a:rPr lang="es-ES_tradnl" sz="2000" dirty="0" err="1"/>
              <a:t>uz</a:t>
            </a:r>
            <a:r>
              <a:rPr lang="es-ES_tradnl" sz="2000" dirty="0"/>
              <a:t> </a:t>
            </a:r>
            <a:r>
              <a:rPr lang="es-ES_tradnl" sz="2000" dirty="0" err="1"/>
              <a:t>nepromijenjenu</a:t>
            </a:r>
            <a:r>
              <a:rPr lang="es-ES_tradnl" sz="2000" dirty="0"/>
              <a:t> </a:t>
            </a:r>
            <a:r>
              <a:rPr lang="es-ES_tradnl" sz="2000" dirty="0" err="1" smtClean="0"/>
              <a:t>udobnost</a:t>
            </a:r>
            <a:r>
              <a:rPr lang="hr-HR" sz="2000" dirty="0" smtClean="0"/>
              <a:t> </a:t>
            </a:r>
            <a:r>
              <a:rPr lang="es-ES_tradnl" sz="2000" dirty="0" err="1" smtClean="0"/>
              <a:t>korisnika</a:t>
            </a:r>
            <a:r>
              <a:rPr lang="es-ES_tradnl" sz="2000" dirty="0" smtClean="0"/>
              <a:t> </a:t>
            </a:r>
            <a:r>
              <a:rPr lang="es-ES_tradnl" sz="2000" dirty="0" err="1"/>
              <a:t>energije</a:t>
            </a:r>
            <a:endParaRPr lang="es-ES_tradnl" sz="20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s-ES_tradnl" sz="2000" dirty="0" err="1" smtClean="0"/>
              <a:t>uporabu</a:t>
            </a:r>
            <a:r>
              <a:rPr lang="es-ES_tradnl" sz="2000" dirty="0" smtClean="0"/>
              <a:t> </a:t>
            </a:r>
            <a:r>
              <a:rPr lang="es-ES_tradnl" sz="2000" dirty="0" err="1"/>
              <a:t>manje</a:t>
            </a:r>
            <a:r>
              <a:rPr lang="es-ES_tradnl" sz="2000" dirty="0"/>
              <a:t> </a:t>
            </a:r>
            <a:r>
              <a:rPr lang="es-ES_tradnl" sz="2000" dirty="0" err="1"/>
              <a:t>količine</a:t>
            </a:r>
            <a:r>
              <a:rPr lang="es-ES_tradnl" sz="2000" dirty="0"/>
              <a:t> </a:t>
            </a:r>
            <a:r>
              <a:rPr lang="es-ES_tradnl" sz="2000" dirty="0" err="1"/>
              <a:t>energije</a:t>
            </a:r>
            <a:r>
              <a:rPr lang="es-ES_tradnl" sz="2000" dirty="0"/>
              <a:t> </a:t>
            </a:r>
            <a:r>
              <a:rPr lang="es-ES_tradnl" sz="2000" dirty="0" err="1" smtClean="0"/>
              <a:t>za</a:t>
            </a:r>
            <a:r>
              <a:rPr lang="hr-HR" sz="2000" dirty="0" smtClean="0"/>
              <a:t> </a:t>
            </a:r>
            <a:r>
              <a:rPr lang="es-ES_tradnl" sz="2000" dirty="0" err="1" smtClean="0"/>
              <a:t>obavljanje</a:t>
            </a:r>
            <a:r>
              <a:rPr lang="es-ES_tradnl" sz="2000" dirty="0" smtClean="0"/>
              <a:t> </a:t>
            </a:r>
            <a:r>
              <a:rPr lang="es-ES_tradnl" sz="2000" dirty="0" err="1"/>
              <a:t>istog</a:t>
            </a:r>
            <a:r>
              <a:rPr lang="es-ES_tradnl" sz="2000" dirty="0"/>
              <a:t> </a:t>
            </a:r>
            <a:r>
              <a:rPr lang="es-ES_tradnl" sz="2000" dirty="0" err="1"/>
              <a:t>posla</a:t>
            </a:r>
            <a:r>
              <a:rPr lang="es-ES_tradnl" sz="2000" dirty="0"/>
              <a:t> (</a:t>
            </a:r>
            <a:r>
              <a:rPr lang="es-ES_tradnl" sz="2000" dirty="0" err="1"/>
              <a:t>funkcije</a:t>
            </a:r>
            <a:r>
              <a:rPr lang="es-ES_tradnl" sz="2000" dirty="0"/>
              <a:t>).</a:t>
            </a:r>
            <a:endParaRPr lang="hr-HR" sz="2000" dirty="0" smtClean="0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042988" y="35242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Energetska učinkovitost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541962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s-ES_tradnl" sz="2000" smtClean="0"/>
              <a:t>Početkom 90-ih godina prošlog stoljeća</a:t>
            </a:r>
            <a:r>
              <a:rPr lang="hr-HR" sz="2000" smtClean="0"/>
              <a:t> </a:t>
            </a:r>
            <a:r>
              <a:rPr lang="es-ES_tradnl" sz="2000" smtClean="0"/>
              <a:t>dolazi do sve većih zahtjeva povezanim</a:t>
            </a:r>
            <a:r>
              <a:rPr lang="hr-HR" sz="2000" smtClean="0"/>
              <a:t> </a:t>
            </a:r>
            <a:r>
              <a:rPr lang="es-ES_tradnl" sz="2000" smtClean="0"/>
              <a:t>sa sigurnošću, fleksibilnošću i komforom</a:t>
            </a:r>
            <a:r>
              <a:rPr lang="hr-HR" sz="2000" smtClean="0"/>
              <a:t> </a:t>
            </a:r>
            <a:r>
              <a:rPr lang="es-ES_tradnl" sz="2000" smtClean="0"/>
              <a:t>električnih instalacija, kombiniranih s</a:t>
            </a:r>
            <a:r>
              <a:rPr lang="hr-HR" sz="2000" smtClean="0"/>
              <a:t> </a:t>
            </a:r>
            <a:r>
              <a:rPr lang="es-ES_tradnl" sz="2000" smtClean="0"/>
              <a:t>potrebom smanjivanja potrošnje električne</a:t>
            </a:r>
            <a:r>
              <a:rPr lang="hr-HR" sz="2000" smtClean="0"/>
              <a:t> </a:t>
            </a:r>
            <a:r>
              <a:rPr lang="es-ES_tradnl" sz="2000" smtClean="0"/>
              <a:t>energije.</a:t>
            </a:r>
            <a:endParaRPr lang="hr-HR" sz="2000" smtClean="0"/>
          </a:p>
          <a:p>
            <a:pPr marL="0" indent="0" algn="just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hr-HR" sz="2000" smtClean="0"/>
              <a:t>KNX udruga osnovana je s namjerom postavljanja KNX standarda jedinstvenih u cijelom svijetu, a ujedinjavanje svih prijašnjih udruga utrlo je put jednostavnijem postavljanju istih. Time je KNX u cijelom svijetu postao jedini otvoreni standard za upravljanje kućama i zgradama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hr-HR" sz="2000" smtClean="0"/>
              <a:t>Mogućnosti koje pruža KNX instalacija praktično su neograničene, bilo da se radi o kućnoj ili industrijskoj instalaciji.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endParaRPr lang="hr-HR" sz="2000" smtClean="0"/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hr-HR" sz="2000" smtClean="0"/>
              <a:t>U usporedbi sa standardnom instalacijom, koja je u pravilu vrlo malo fleksibilna, KNX instalacija (integrirano rješenje) predstavlja integriranu instalaciju koja pruža maksimalnu fleksibilnost uz integriranu funkcionalnost.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42988" y="35242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knx-i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541962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2000" b="1" dirty="0"/>
              <a:t>KNX instalacija u obiteljskoj </a:t>
            </a:r>
            <a:r>
              <a:rPr lang="hr-HR" sz="2000" b="1" dirty="0" smtClean="0"/>
              <a:t>kući </a:t>
            </a:r>
            <a:r>
              <a:rPr lang="hr-HR" sz="2000" dirty="0" smtClean="0"/>
              <a:t>obuhvaća </a:t>
            </a:r>
            <a:r>
              <a:rPr lang="hr-HR" sz="2000" dirty="0"/>
              <a:t>i sljedeća područja: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daljinsko </a:t>
            </a:r>
            <a:r>
              <a:rPr lang="hr-HR" sz="2000" dirty="0"/>
              <a:t>upravljanje rasvjetom</a:t>
            </a:r>
            <a:r>
              <a:rPr lang="hr-HR" sz="2000" dirty="0" smtClean="0"/>
              <a:t>, roletama </a:t>
            </a:r>
            <a:r>
              <a:rPr lang="hr-HR" sz="2000" dirty="0"/>
              <a:t>i žaluzinama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centralno </a:t>
            </a:r>
            <a:r>
              <a:rPr lang="hr-HR" sz="2000" dirty="0"/>
              <a:t>isključivanje (</a:t>
            </a:r>
            <a:r>
              <a:rPr lang="hr-HR" sz="2000" dirty="0" smtClean="0"/>
              <a:t>funkcija koja </a:t>
            </a:r>
            <a:r>
              <a:rPr lang="hr-HR" sz="2000" dirty="0"/>
              <a:t>omogućuje isključivanje </a:t>
            </a:r>
            <a:r>
              <a:rPr lang="hr-HR" sz="2000" dirty="0" smtClean="0"/>
              <a:t>svih </a:t>
            </a:r>
            <a:r>
              <a:rPr lang="pl-PL" sz="2000" dirty="0" smtClean="0"/>
              <a:t>električnih </a:t>
            </a:r>
            <a:r>
              <a:rPr lang="pl-PL" sz="2000" dirty="0"/>
              <a:t>uređaja i aparata </a:t>
            </a:r>
            <a:r>
              <a:rPr lang="pl-PL" sz="2000" dirty="0" smtClean="0"/>
              <a:t>napajanih </a:t>
            </a:r>
            <a:r>
              <a:rPr lang="hr-HR" sz="2000" dirty="0" smtClean="0"/>
              <a:t>s </a:t>
            </a:r>
            <a:r>
              <a:rPr lang="hr-HR" sz="2000" dirty="0"/>
              <a:t>230 V)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centralno </a:t>
            </a:r>
            <a:r>
              <a:rPr lang="hr-HR" sz="2000" dirty="0"/>
              <a:t>paljenje (funkcija </a:t>
            </a:r>
            <a:r>
              <a:rPr lang="hr-HR" sz="2000" dirty="0" smtClean="0"/>
              <a:t>koja omogućuje </a:t>
            </a:r>
            <a:r>
              <a:rPr lang="hr-HR" sz="2000" dirty="0"/>
              <a:t>paljenje kompletne </a:t>
            </a:r>
            <a:r>
              <a:rPr lang="hr-HR" sz="2000" dirty="0" smtClean="0"/>
              <a:t>rasvjete </a:t>
            </a:r>
            <a:r>
              <a:rPr lang="pl-PL" sz="2000" dirty="0"/>
              <a:t>u kući i oko nje, pritiskom jedne tipke </a:t>
            </a:r>
            <a:r>
              <a:rPr lang="pl-PL" sz="2000" dirty="0" smtClean="0"/>
              <a:t>na </a:t>
            </a:r>
            <a:r>
              <a:rPr lang="pl-PL" sz="2000" dirty="0"/>
              <a:t>zidu ili na daljinskom upravljaču</a:t>
            </a:r>
            <a:r>
              <a:rPr lang="pl-PL" sz="20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memoriranje svjetlosnih scena (funkcija koja omogućava memoriranje uključenosti određenih rasvjetnih tijela, npr. simulacija, prisutnosti </a:t>
            </a:r>
            <a:r>
              <a:rPr lang="pl-PL" sz="2000" dirty="0" smtClean="0"/>
              <a:t>stanara kada je kuća prazna)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daljinsko </a:t>
            </a:r>
            <a:r>
              <a:rPr lang="hr-HR" sz="2000" dirty="0"/>
              <a:t>upravljanje telefonom </a:t>
            </a:r>
            <a:r>
              <a:rPr lang="hr-HR" sz="2000" dirty="0" smtClean="0"/>
              <a:t>ili mobitelom </a:t>
            </a:r>
            <a:r>
              <a:rPr lang="hr-HR" sz="2000" dirty="0"/>
              <a:t>(funkcija koja </a:t>
            </a:r>
            <a:r>
              <a:rPr lang="hr-HR" sz="2000" dirty="0" smtClean="0"/>
              <a:t>omogućuje upravljanja uređajima u kući putem telefona </a:t>
            </a:r>
            <a:r>
              <a:rPr lang="hr-HR" sz="2000" dirty="0"/>
              <a:t>ili mobitela</a:t>
            </a:r>
            <a:r>
              <a:rPr lang="hr-HR" sz="2000" dirty="0" smtClean="0"/>
              <a:t>)</a:t>
            </a:r>
            <a:endParaRPr lang="hr-HR" sz="20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hr-HR" sz="2000" dirty="0" smtClean="0"/>
              <a:t>Regulacija grijanja i hlađenja (KNX omogućuje </a:t>
            </a:r>
            <a:r>
              <a:rPr lang="hr-HR" sz="2000" dirty="0"/>
              <a:t>regulaciju </a:t>
            </a:r>
            <a:r>
              <a:rPr lang="hr-HR" sz="2000" dirty="0" smtClean="0"/>
              <a:t>temperature </a:t>
            </a:r>
            <a:r>
              <a:rPr lang="pl-PL" sz="2000" dirty="0" smtClean="0"/>
              <a:t>posebno </a:t>
            </a:r>
            <a:r>
              <a:rPr lang="pl-PL" sz="2000" dirty="0"/>
              <a:t>u svakoj prostoriji, </a:t>
            </a:r>
            <a:r>
              <a:rPr lang="pl-PL" sz="2000" dirty="0" smtClean="0"/>
              <a:t>a čimbenici </a:t>
            </a:r>
            <a:r>
              <a:rPr lang="pl-PL" sz="2000" dirty="0"/>
              <a:t>koji utječu na </a:t>
            </a:r>
            <a:r>
              <a:rPr lang="pl-PL" sz="2000" dirty="0" smtClean="0"/>
              <a:t>temperaturu su</a:t>
            </a:r>
            <a:r>
              <a:rPr lang="pl-PL" sz="2000" dirty="0"/>
              <a:t>: prisutnost osoba u prostoru</a:t>
            </a:r>
            <a:r>
              <a:rPr lang="pl-PL" sz="2000" dirty="0" smtClean="0"/>
              <a:t>, </a:t>
            </a:r>
            <a:r>
              <a:rPr lang="hr-HR" sz="2000" dirty="0" smtClean="0"/>
              <a:t>otvoreni </a:t>
            </a:r>
            <a:r>
              <a:rPr lang="hr-HR" sz="2000" dirty="0"/>
              <a:t>prozori, doba dana i sl.).</a:t>
            </a:r>
            <a:endParaRPr lang="hr-HR" sz="2000" dirty="0" smtClean="0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042988" y="352425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>
                <a:latin typeface="Algerian" pitchFamily="82" charset="0"/>
              </a:rPr>
              <a:t>knx-ii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670</Words>
  <Application>Microsoft Office PowerPoint</Application>
  <PresentationFormat>On-screen Show (4:3)</PresentationFormat>
  <Paragraphs>95</Paragraphs>
  <Slides>20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Predložak dizajna</vt:lpstr>
      </vt:variant>
      <vt:variant>
        <vt:i4>9</vt:i4>
      </vt:variant>
      <vt:variant>
        <vt:lpstr>Naslovi slajdova</vt:lpstr>
      </vt:variant>
      <vt:variant>
        <vt:i4>20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Algerian</vt:lpstr>
      <vt:lpstr>Tahoma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KOMPONENTA IV – RAZVOJ LJUDSKIH POTENCIJALA  PROGRAM EUROPSKE UNIJE ZA HRVATSKU</dc:title>
  <dc:creator>Tozo</dc:creator>
  <cp:lastModifiedBy>Korisnik</cp:lastModifiedBy>
  <cp:revision>64</cp:revision>
  <dcterms:created xsi:type="dcterms:W3CDTF">2013-11-20T09:05:36Z</dcterms:created>
  <dcterms:modified xsi:type="dcterms:W3CDTF">2013-11-22T09:50:29Z</dcterms:modified>
</cp:coreProperties>
</file>